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5" r:id="rId4"/>
    <p:sldId id="264" r:id="rId5"/>
    <p:sldId id="258" r:id="rId6"/>
    <p:sldId id="259" r:id="rId7"/>
    <p:sldId id="260" r:id="rId8"/>
    <p:sldId id="261" r:id="rId9"/>
    <p:sldId id="268" r:id="rId10"/>
    <p:sldId id="26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1" autoAdjust="0"/>
    <p:restoredTop sz="94660"/>
  </p:normalViewPr>
  <p:slideViewPr>
    <p:cSldViewPr snapToGrid="0">
      <p:cViewPr>
        <p:scale>
          <a:sx n="100" d="100"/>
          <a:sy n="100" d="100"/>
        </p:scale>
        <p:origin x="216" y="-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15.09.2021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2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4.png"/><Relationship Id="rId10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42499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2839353"/>
            <a:ext cx="11311267" cy="1381554"/>
            <a:chOff x="594982" y="3330240"/>
            <a:chExt cx="11311267" cy="1381554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30240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583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10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E3E7271-7ECA-46AB-AF9B-CD0E005AF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407" y="2149364"/>
            <a:ext cx="3897692" cy="2771133"/>
          </a:xfrm>
          <a:prstGeom prst="rect">
            <a:avLst/>
          </a:prstGeom>
        </p:spPr>
      </p:pic>
      <p:pic>
        <p:nvPicPr>
          <p:cNvPr id="12" name="Grafik 11" descr="Sonne Silhouette">
            <a:extLst>
              <a:ext uri="{FF2B5EF4-FFF2-40B4-BE49-F238E27FC236}">
                <a16:creationId xmlns:a16="http://schemas.microsoft.com/office/drawing/2014/main" id="{D1AF403E-2E2A-4301-98ED-D285FACE64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18932" y="1300555"/>
            <a:ext cx="1630680" cy="1630680"/>
          </a:xfrm>
          <a:prstGeom prst="rect">
            <a:avLst/>
          </a:prstGeom>
        </p:spPr>
      </p:pic>
      <p:pic>
        <p:nvPicPr>
          <p:cNvPr id="13" name="Grafik 12" descr="Windkraftanlagen Silhouette">
            <a:extLst>
              <a:ext uri="{FF2B5EF4-FFF2-40B4-BE49-F238E27FC236}">
                <a16:creationId xmlns:a16="http://schemas.microsoft.com/office/drawing/2014/main" id="{D4CE87F2-C9B1-4E20-8693-4331AD0F20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55515" y="3480190"/>
            <a:ext cx="1475085" cy="1475085"/>
          </a:xfrm>
          <a:prstGeom prst="rect">
            <a:avLst/>
          </a:prstGeom>
        </p:spPr>
      </p:pic>
      <p:pic>
        <p:nvPicPr>
          <p:cNvPr id="4" name="Grafik 3" descr="Sonne mit einfarbiger Füllung">
            <a:extLst>
              <a:ext uri="{FF2B5EF4-FFF2-40B4-BE49-F238E27FC236}">
                <a16:creationId xmlns:a16="http://schemas.microsoft.com/office/drawing/2014/main" id="{55171FDE-BCC1-4E20-880E-B5E91E7A42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01374" y="3339856"/>
            <a:ext cx="1357813" cy="1357813"/>
          </a:xfrm>
          <a:prstGeom prst="rect">
            <a:avLst/>
          </a:prstGeom>
        </p:spPr>
      </p:pic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F7A402B6-7FDA-4FEA-8A4E-F7B30487A5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42789" y="1602880"/>
            <a:ext cx="1179061" cy="117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6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1864823" y="2365688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5650998" y="2359571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3794389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7477483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758952" y="1836302"/>
            <a:ext cx="11012745" cy="41181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 err="1">
                <a:solidFill>
                  <a:srgbClr val="000000"/>
                </a:solidFill>
              </a:rPr>
              <a:t>Analyse</a:t>
            </a:r>
            <a:r>
              <a:rPr lang="en-US" sz="2200" dirty="0">
                <a:solidFill>
                  <a:srgbClr val="000000"/>
                </a:solidFill>
              </a:rPr>
              <a:t>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200" dirty="0" err="1">
                <a:solidFill>
                  <a:srgbClr val="000000"/>
                </a:solidFill>
              </a:rPr>
              <a:t>meterological</a:t>
            </a:r>
            <a:r>
              <a:rPr lang="en-US" sz="2200" dirty="0">
                <a:solidFill>
                  <a:srgbClr val="000000"/>
                </a:solidFill>
              </a:rPr>
              <a:t> data </a:t>
            </a:r>
            <a:r>
              <a:rPr lang="en-US" sz="2200" dirty="0">
                <a:solidFill>
                  <a:schemeClr val="dk1"/>
                </a:solidFill>
              </a:rPr>
              <a:t>(wind speeds, sunlight hours, etc.)</a:t>
            </a:r>
            <a:r>
              <a:rPr lang="en-US" sz="22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200" dirty="0" err="1">
                <a:solidFill>
                  <a:srgbClr val="000000"/>
                </a:solidFill>
              </a:rPr>
              <a:t>colour</a:t>
            </a:r>
            <a:r>
              <a:rPr lang="en-US" sz="2200" dirty="0">
                <a:solidFill>
                  <a:srgbClr val="000000"/>
                </a:solidFill>
              </a:rPr>
              <a:t>-ranking)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</a:t>
            </a:r>
            <a:r>
              <a:rPr lang="en-US" sz="2200" dirty="0" err="1">
                <a:solidFill>
                  <a:srgbClr val="000000"/>
                </a:solidFill>
              </a:rPr>
              <a:t>amout</a:t>
            </a:r>
            <a:r>
              <a:rPr lang="en-US" sz="2200" dirty="0">
                <a:solidFill>
                  <a:srgbClr val="000000"/>
                </a:solidFill>
              </a:rPr>
              <a:t> energy that can be produced at a specific location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200" dirty="0">
                <a:solidFill>
                  <a:srgbClr val="000000"/>
                </a:solidFill>
              </a:rPr>
              <a:t>Optional: Calculate the break even-point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2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Working </a:t>
            </a:r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Steps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Overview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006A1E1D-5599-4906-89CF-A636FD5C81F8}"/>
              </a:ext>
            </a:extLst>
          </p:cNvPr>
          <p:cNvSpPr txBox="1">
            <a:spLocks/>
          </p:cNvSpPr>
          <p:nvPr/>
        </p:nvSpPr>
        <p:spPr>
          <a:xfrm>
            <a:off x="905914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7396C522-1E58-497B-8974-24FB0F6571CB}"/>
              </a:ext>
            </a:extLst>
          </p:cNvPr>
          <p:cNvGrpSpPr/>
          <p:nvPr/>
        </p:nvGrpSpPr>
        <p:grpSpPr>
          <a:xfrm>
            <a:off x="973290" y="1789289"/>
            <a:ext cx="1856534" cy="1447726"/>
            <a:chOff x="751912" y="1198214"/>
            <a:chExt cx="1387180" cy="1080294"/>
          </a:xfrm>
        </p:grpSpPr>
        <p:sp>
          <p:nvSpPr>
            <p:cNvPr id="26" name="Rectangle 1">
              <a:extLst>
                <a:ext uri="{FF2B5EF4-FFF2-40B4-BE49-F238E27FC236}">
                  <a16:creationId xmlns:a16="http://schemas.microsoft.com/office/drawing/2014/main" id="{39BE918E-7C6F-48EC-8547-C344C038A6C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27" name="Rectangle 18">
              <a:extLst>
                <a:ext uri="{FF2B5EF4-FFF2-40B4-BE49-F238E27FC236}">
                  <a16:creationId xmlns:a16="http://schemas.microsoft.com/office/drawing/2014/main" id="{A26AC4ED-1091-4193-B98A-51DD6431793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1</a:t>
              </a:r>
              <a:endParaRPr lang="en-US" dirty="0"/>
            </a:p>
          </p:txBody>
        </p:sp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4448D2D1-8E48-4D53-A21F-B04BE9D613AE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C62F3A61-19A0-453E-979B-FF610D254F09}"/>
              </a:ext>
            </a:extLst>
          </p:cNvPr>
          <p:cNvSpPr txBox="1">
            <a:spLocks/>
          </p:cNvSpPr>
          <p:nvPr/>
        </p:nvSpPr>
        <p:spPr>
          <a:xfrm>
            <a:off x="294469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49" name="Group 3">
            <a:extLst>
              <a:ext uri="{FF2B5EF4-FFF2-40B4-BE49-F238E27FC236}">
                <a16:creationId xmlns:a16="http://schemas.microsoft.com/office/drawing/2014/main" id="{57FCD5A2-148A-40B4-A6C4-2E33E2633A15}"/>
              </a:ext>
            </a:extLst>
          </p:cNvPr>
          <p:cNvGrpSpPr/>
          <p:nvPr/>
        </p:nvGrpSpPr>
        <p:grpSpPr>
          <a:xfrm>
            <a:off x="3012066" y="1810946"/>
            <a:ext cx="1856534" cy="1447726"/>
            <a:chOff x="751912" y="1198214"/>
            <a:chExt cx="1387180" cy="1080294"/>
          </a:xfrm>
        </p:grpSpPr>
        <p:sp>
          <p:nvSpPr>
            <p:cNvPr id="50" name="Rectangle 1">
              <a:extLst>
                <a:ext uri="{FF2B5EF4-FFF2-40B4-BE49-F238E27FC236}">
                  <a16:creationId xmlns:a16="http://schemas.microsoft.com/office/drawing/2014/main" id="{5B5F6A33-EE74-4EB1-B97B-B0C403E92293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1" name="Rectangle 18">
              <a:extLst>
                <a:ext uri="{FF2B5EF4-FFF2-40B4-BE49-F238E27FC236}">
                  <a16:creationId xmlns:a16="http://schemas.microsoft.com/office/drawing/2014/main" id="{1714A5EC-3703-490F-A62C-2177B4B4F048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2</a:t>
              </a:r>
              <a:endParaRPr lang="en-US" dirty="0"/>
            </a:p>
          </p:txBody>
        </p:sp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32BDF772-EB6A-4D30-B45E-AC65E52B2B8A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BAB05AE4-25A1-488E-BE49-274A0D9BAC71}"/>
              </a:ext>
            </a:extLst>
          </p:cNvPr>
          <p:cNvSpPr txBox="1">
            <a:spLocks/>
          </p:cNvSpPr>
          <p:nvPr/>
        </p:nvSpPr>
        <p:spPr>
          <a:xfrm>
            <a:off x="4987848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4" name="Group 3">
            <a:extLst>
              <a:ext uri="{FF2B5EF4-FFF2-40B4-BE49-F238E27FC236}">
                <a16:creationId xmlns:a16="http://schemas.microsoft.com/office/drawing/2014/main" id="{3ADC1775-4DC5-42CF-9E6E-F1742E428608}"/>
              </a:ext>
            </a:extLst>
          </p:cNvPr>
          <p:cNvGrpSpPr/>
          <p:nvPr/>
        </p:nvGrpSpPr>
        <p:grpSpPr>
          <a:xfrm>
            <a:off x="5055224" y="1810946"/>
            <a:ext cx="1856534" cy="1447726"/>
            <a:chOff x="751912" y="1198214"/>
            <a:chExt cx="1387180" cy="1080294"/>
          </a:xfrm>
        </p:grpSpPr>
        <p:sp>
          <p:nvSpPr>
            <p:cNvPr id="55" name="Rectangle 1">
              <a:extLst>
                <a:ext uri="{FF2B5EF4-FFF2-40B4-BE49-F238E27FC236}">
                  <a16:creationId xmlns:a16="http://schemas.microsoft.com/office/drawing/2014/main" id="{753C3DBE-90BE-4361-864D-0678A6B8175C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56" name="Rectangle 18">
              <a:extLst>
                <a:ext uri="{FF2B5EF4-FFF2-40B4-BE49-F238E27FC236}">
                  <a16:creationId xmlns:a16="http://schemas.microsoft.com/office/drawing/2014/main" id="{6A81691A-1445-411E-8E1A-23DFCF079005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3</a:t>
              </a:r>
              <a:endParaRPr lang="en-US" dirty="0"/>
            </a:p>
          </p:txBody>
        </p:sp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F50A5A03-150D-4E9D-9878-2DF76F4B28D1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Content Placeholder 3">
            <a:extLst>
              <a:ext uri="{FF2B5EF4-FFF2-40B4-BE49-F238E27FC236}">
                <a16:creationId xmlns:a16="http://schemas.microsoft.com/office/drawing/2014/main" id="{1E51C0FA-BE4F-4694-AFF2-AEBE414211FB}"/>
              </a:ext>
            </a:extLst>
          </p:cNvPr>
          <p:cNvSpPr txBox="1">
            <a:spLocks/>
          </p:cNvSpPr>
          <p:nvPr/>
        </p:nvSpPr>
        <p:spPr>
          <a:xfrm>
            <a:off x="7031006" y="3258672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59" name="Group 3">
            <a:extLst>
              <a:ext uri="{FF2B5EF4-FFF2-40B4-BE49-F238E27FC236}">
                <a16:creationId xmlns:a16="http://schemas.microsoft.com/office/drawing/2014/main" id="{56D6700E-8152-496D-A76D-A6B55B8278E6}"/>
              </a:ext>
            </a:extLst>
          </p:cNvPr>
          <p:cNvGrpSpPr/>
          <p:nvPr/>
        </p:nvGrpSpPr>
        <p:grpSpPr>
          <a:xfrm>
            <a:off x="7098382" y="1789289"/>
            <a:ext cx="1856534" cy="1447726"/>
            <a:chOff x="751912" y="1198214"/>
            <a:chExt cx="1387180" cy="1080294"/>
          </a:xfrm>
        </p:grpSpPr>
        <p:sp>
          <p:nvSpPr>
            <p:cNvPr id="60" name="Rectangle 1">
              <a:extLst>
                <a:ext uri="{FF2B5EF4-FFF2-40B4-BE49-F238E27FC236}">
                  <a16:creationId xmlns:a16="http://schemas.microsoft.com/office/drawing/2014/main" id="{09969A84-B292-4420-A613-79C1BB0CCE2B}"/>
                </a:ext>
              </a:extLst>
            </p:cNvPr>
            <p:cNvSpPr/>
            <p:nvPr/>
          </p:nvSpPr>
          <p:spPr bwMode="auto">
            <a:xfrm rot="2700000">
              <a:off x="1910979" y="1637052"/>
              <a:ext cx="228113" cy="228113"/>
            </a:xfrm>
            <a:prstGeom prst="rect">
              <a:avLst/>
            </a:prstGeom>
            <a:solidFill>
              <a:srgbClr val="E1000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5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Tx/>
                <a:buNone/>
                <a:tabLst/>
              </a:pPr>
              <a:endParaRPr kumimoji="0" lang="en-US" b="0" i="0" u="none" strike="noStrike" cap="none" normalizeH="0" baseline="0">
                <a:ln>
                  <a:noFill/>
                </a:ln>
                <a:solidFill>
                  <a:srgbClr val="FF0056"/>
                </a:solidFill>
                <a:effectLst/>
                <a:latin typeface="+mn-lt"/>
              </a:endParaRPr>
            </a:p>
          </p:txBody>
        </p:sp>
        <p:sp>
          <p:nvSpPr>
            <p:cNvPr id="61" name="Rectangle 18">
              <a:extLst>
                <a:ext uri="{FF2B5EF4-FFF2-40B4-BE49-F238E27FC236}">
                  <a16:creationId xmlns:a16="http://schemas.microsoft.com/office/drawing/2014/main" id="{C81B8BEE-FF63-4755-ADA6-E2401672C252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4</a:t>
              </a:r>
              <a:endParaRPr lang="en-US" dirty="0"/>
            </a:p>
          </p:txBody>
        </p:sp>
        <p:sp>
          <p:nvSpPr>
            <p:cNvPr id="62" name="Rectangle 5">
              <a:extLst>
                <a:ext uri="{FF2B5EF4-FFF2-40B4-BE49-F238E27FC236}">
                  <a16:creationId xmlns:a16="http://schemas.microsoft.com/office/drawing/2014/main" id="{B1342D27-6B0C-4B28-8963-7A3956B43E93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3" name="Content Placeholder 3">
            <a:extLst>
              <a:ext uri="{FF2B5EF4-FFF2-40B4-BE49-F238E27FC236}">
                <a16:creationId xmlns:a16="http://schemas.microsoft.com/office/drawing/2014/main" id="{9574E6E8-CBBC-4E60-86C0-344B86065DF4}"/>
              </a:ext>
            </a:extLst>
          </p:cNvPr>
          <p:cNvSpPr txBox="1">
            <a:spLocks/>
          </p:cNvSpPr>
          <p:nvPr/>
        </p:nvSpPr>
        <p:spPr>
          <a:xfrm>
            <a:off x="9065400" y="3280329"/>
            <a:ext cx="1808409" cy="2288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r>
              <a:rPr lang="en-US" sz="1400" dirty="0" err="1"/>
              <a:t>TextTextText</a:t>
            </a:r>
            <a:endParaRPr lang="en-US" sz="1400" dirty="0"/>
          </a:p>
          <a:p>
            <a:pPr>
              <a:buClr>
                <a:srgbClr val="E1000F"/>
              </a:buClr>
            </a:pPr>
            <a:endParaRPr lang="en-US" sz="1200" dirty="0"/>
          </a:p>
          <a:p>
            <a:endParaRPr lang="en-US" sz="1200" dirty="0"/>
          </a:p>
        </p:txBody>
      </p:sp>
      <p:grpSp>
        <p:nvGrpSpPr>
          <p:cNvPr id="64" name="Group 3">
            <a:extLst>
              <a:ext uri="{FF2B5EF4-FFF2-40B4-BE49-F238E27FC236}">
                <a16:creationId xmlns:a16="http://schemas.microsoft.com/office/drawing/2014/main" id="{97A3BABA-2B2E-4030-AD11-140A6EE5100B}"/>
              </a:ext>
            </a:extLst>
          </p:cNvPr>
          <p:cNvGrpSpPr/>
          <p:nvPr/>
        </p:nvGrpSpPr>
        <p:grpSpPr>
          <a:xfrm>
            <a:off x="9132776" y="1810946"/>
            <a:ext cx="1736651" cy="1447726"/>
            <a:chOff x="751912" y="1198214"/>
            <a:chExt cx="1297605" cy="1080294"/>
          </a:xfrm>
        </p:grpSpPr>
        <p:sp>
          <p:nvSpPr>
            <p:cNvPr id="66" name="Rectangle 18">
              <a:extLst>
                <a:ext uri="{FF2B5EF4-FFF2-40B4-BE49-F238E27FC236}">
                  <a16:creationId xmlns:a16="http://schemas.microsoft.com/office/drawing/2014/main" id="{9B964B72-6AAD-45BD-A49F-697C9B81EFA9}"/>
                </a:ext>
              </a:extLst>
            </p:cNvPr>
            <p:cNvSpPr/>
            <p:nvPr/>
          </p:nvSpPr>
          <p:spPr bwMode="auto">
            <a:xfrm>
              <a:off x="751912" y="1198214"/>
              <a:ext cx="1297605" cy="1080294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solidFill>
                <a:srgbClr val="AFB4B9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1600" algn="tl" rotWithShape="0">
                <a:srgbClr val="5F6973">
                  <a:alpha val="40000"/>
                </a:srgbClr>
              </a:outerShdw>
            </a:effectLst>
          </p:spPr>
          <p:txBody>
            <a:bodyPr vert="horz" wrap="square" lIns="216000" tIns="540000" rIns="144000" bIns="46786" numCol="1" rtlCol="0" anchor="t" anchorCtr="0" compatLnSpc="1">
              <a:prstTxWarp prst="textNoShape">
                <a:avLst/>
              </a:prstTxWarp>
            </a:bodyPr>
            <a:lstStyle/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endParaRPr lang="en-US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defTabSz="914126">
                <a:lnSpc>
                  <a:spcPts val="1600"/>
                </a:lnSpc>
                <a:buClr>
                  <a:schemeClr val="tx2"/>
                </a:buClr>
                <a:buSzPct val="120000"/>
              </a:pPr>
              <a:r>
                <a:rPr lang="en-US" b="1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Step 5</a:t>
              </a:r>
              <a:endParaRPr lang="en-US" dirty="0"/>
            </a:p>
          </p:txBody>
        </p:sp>
        <p:sp>
          <p:nvSpPr>
            <p:cNvPr id="67" name="Rectangle 5">
              <a:extLst>
                <a:ext uri="{FF2B5EF4-FFF2-40B4-BE49-F238E27FC236}">
                  <a16:creationId xmlns:a16="http://schemas.microsoft.com/office/drawing/2014/main" id="{6D151217-21B8-4A56-BE4B-CA12D6D78FE4}"/>
                </a:ext>
              </a:extLst>
            </p:cNvPr>
            <p:cNvSpPr/>
            <p:nvPr/>
          </p:nvSpPr>
          <p:spPr>
            <a:xfrm>
              <a:off x="855687" y="1315673"/>
              <a:ext cx="257515" cy="275500"/>
            </a:xfrm>
            <a:prstGeom prst="rect">
              <a:avLst/>
            </a:prstGeom>
          </p:spPr>
          <p:txBody>
            <a:bodyPr wrap="none" lIns="0" tIns="0" rIns="0" bIns="0" anchor="t">
              <a:spAutoFit/>
            </a:bodyPr>
            <a:lstStyle/>
            <a:p>
              <a:pPr>
                <a:buClr>
                  <a:schemeClr val="tx2"/>
                </a:buClr>
                <a:buSzPct val="120000"/>
              </a:pPr>
              <a:r>
                <a:rPr lang="en-US" sz="2399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2399" b="1" dirty="0">
                  <a:solidFill>
                    <a:srgbClr val="FA1E5A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5.</a:t>
              </a:r>
              <a:endParaRPr lang="en-US" sz="3999" b="1" dirty="0">
                <a:solidFill>
                  <a:srgbClr val="FA1E5A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4692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First Headline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Second Headline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483</Words>
  <Application>Microsoft Office PowerPoint</Application>
  <PresentationFormat>Breitbild</PresentationFormat>
  <Paragraphs>85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Livvic</vt:lpstr>
      <vt:lpstr>Segoe UI</vt:lpstr>
      <vt:lpstr>Office</vt:lpstr>
      <vt:lpstr>PowerPoint-Präsentation</vt:lpstr>
      <vt:lpstr>PowerPoint-Präsentation</vt:lpstr>
      <vt:lpstr>The Team Groovy Green Geeks</vt:lpstr>
      <vt:lpstr>Introduction Project Idea</vt:lpstr>
      <vt:lpstr>Working Steps Overview</vt:lpstr>
      <vt:lpstr>First Headline Second Headline</vt:lpstr>
      <vt:lpstr>First Headline Second Headline</vt:lpstr>
      <vt:lpstr>Results Solar Energy Locations</vt:lpstr>
      <vt:lpstr>Results Wind Energy Locations</vt:lpstr>
      <vt:lpstr>First Headline Second Headline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4</cp:revision>
  <dcterms:created xsi:type="dcterms:W3CDTF">2021-09-02T13:41:33Z</dcterms:created>
  <dcterms:modified xsi:type="dcterms:W3CDTF">2021-09-15T13:03:57Z</dcterms:modified>
</cp:coreProperties>
</file>

<file path=docProps/thumbnail.jpeg>
</file>